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6" r:id="rId5"/>
    <p:sldId id="268" r:id="rId6"/>
    <p:sldId id="271" r:id="rId7"/>
    <p:sldId id="263" r:id="rId8"/>
    <p:sldId id="259" r:id="rId9"/>
    <p:sldId id="272" r:id="rId10"/>
    <p:sldId id="273" r:id="rId11"/>
    <p:sldId id="278" r:id="rId12"/>
    <p:sldId id="276" r:id="rId13"/>
    <p:sldId id="280" r:id="rId14"/>
    <p:sldId id="270" r:id="rId15"/>
    <p:sldId id="279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CBC3DA5-C977-498F-B658-17A9CDEAA2B3}" type="datetimeFigureOut">
              <a:rPr lang="en-CA" smtClean="0"/>
              <a:t>03/07/2019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F6E5-E1F1-469E-A86A-7781B4B40F6C}" type="slidenum">
              <a:rPr lang="en-CA" smtClean="0"/>
              <a:t>‹#›</a:t>
            </a:fld>
            <a:endParaRPr lang="en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iff"/><Relationship Id="rId3" Type="http://schemas.openxmlformats.org/officeDocument/2006/relationships/image" Target="../media/image4.jpeg"/><Relationship Id="rId7" Type="http://schemas.openxmlformats.org/officeDocument/2006/relationships/image" Target="../media/image8.tif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bg2"/>
                </a:solidFill>
              </a:rPr>
              <a:t>Membership in Ontario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>
                <a:solidFill>
                  <a:schemeClr val="bg2"/>
                </a:solidFill>
              </a:rPr>
              <a:t>Joe Mathews</a:t>
            </a:r>
          </a:p>
          <a:p>
            <a:r>
              <a:rPr lang="en-CA" dirty="0">
                <a:solidFill>
                  <a:schemeClr val="bg2"/>
                </a:solidFill>
              </a:rPr>
              <a:t>Ontario State Membership Director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227687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5293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62561" y="2870536"/>
            <a:ext cx="5064953" cy="1695631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Recruitment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(cont’d)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563888" y="1772816"/>
            <a:ext cx="53285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ENLIST THE ASSISTANCE OF YOUR FRATERNAL BENEFITS ADVISOR </a:t>
            </a:r>
          </a:p>
          <a:p>
            <a:r>
              <a:rPr lang="en-CA" dirty="0">
                <a:solidFill>
                  <a:schemeClr val="bg2"/>
                </a:solidFill>
              </a:rPr>
              <a:t>For example conduct an Information Night.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Invite parishioners or bring a friend.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Discuss various topics: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Retirement Planning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Estate Planning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The importance of Wills and Powers of Attorney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RRSP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RRIF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TFSA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Long Term Care Insurance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Annuities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Other K of C Products</a:t>
            </a:r>
            <a:br>
              <a:rPr lang="en-CA" dirty="0">
                <a:solidFill>
                  <a:schemeClr val="bg2"/>
                </a:solidFill>
              </a:rPr>
            </a:b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Have K of C material available. Form 100s or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online membership.</a:t>
            </a:r>
          </a:p>
        </p:txBody>
      </p:sp>
    </p:spTree>
    <p:extLst>
      <p:ext uri="{BB962C8B-B14F-4D97-AF65-F5344CB8AC3E}">
        <p14:creationId xmlns:p14="http://schemas.microsoft.com/office/powerpoint/2010/main" val="40839278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Incentives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419872" y="1700808"/>
            <a:ext cx="5472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There will be a number of membership incentives in place for the following: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NEW COUNCIL DEVELOPMENT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ONLINE MEMBERSHIP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COUNCIL MEMBERSHIP RECRUITMENT</a:t>
            </a:r>
            <a:br>
              <a:rPr lang="en-CA" dirty="0">
                <a:solidFill>
                  <a:schemeClr val="bg2"/>
                </a:solidFill>
              </a:rPr>
            </a:br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MEMBERSHIP INFORMATION OFFICERS</a:t>
            </a:r>
            <a:br>
              <a:rPr lang="en-CA" dirty="0">
                <a:solidFill>
                  <a:schemeClr val="bg2"/>
                </a:solidFill>
              </a:rPr>
            </a:br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DISTRICT DEPUTIES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PROPOSERS</a:t>
            </a:r>
          </a:p>
          <a:p>
            <a:endParaRPr lang="en-CA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320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Our Goals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779912" y="1844824"/>
            <a:ext cx="5112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One Member per Council per month!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One Council per Diocese per Jurisdiction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One Star Council per District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One First Degree per District per Month</a:t>
            </a:r>
          </a:p>
        </p:txBody>
      </p:sp>
    </p:spTree>
    <p:extLst>
      <p:ext uri="{BB962C8B-B14F-4D97-AF65-F5344CB8AC3E}">
        <p14:creationId xmlns:p14="http://schemas.microsoft.com/office/powerpoint/2010/main" val="34655258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Challenge your councils!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779912" y="1844824"/>
            <a:ext cx="51125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Each executive member recruits one member this fraternal year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Each District strives for two STAR councils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Each council has at least two membership drives, gaining at least 5 prospects from each event.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Each council tries to get each incentive that we offer.</a:t>
            </a:r>
          </a:p>
        </p:txBody>
      </p:sp>
    </p:spTree>
    <p:extLst>
      <p:ext uri="{BB962C8B-B14F-4D97-AF65-F5344CB8AC3E}">
        <p14:creationId xmlns:p14="http://schemas.microsoft.com/office/powerpoint/2010/main" val="23920929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Questions and Feedback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635896" y="1844824"/>
            <a:ext cx="5184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Work with your councils. Share ideas. Help answer their questions.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Why is it difficult for a council to recruit new members or why are members leaving the council. Are we doing something wrong?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What or who should we focus on for new membership and retention?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What are other councils doing in the district?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What makes for a good candidate?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Why should I join this council?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85175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How can we help you?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779912" y="1844824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We are here to help you.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We can be here for when you have questions</a:t>
            </a:r>
          </a:p>
          <a:p>
            <a:r>
              <a:rPr lang="en-CA" dirty="0">
                <a:solidFill>
                  <a:schemeClr val="bg2"/>
                </a:solidFill>
              </a:rPr>
              <a:t>joemathewskofc@gmail.com</a:t>
            </a:r>
          </a:p>
          <a:p>
            <a:r>
              <a:rPr lang="en-CA" dirty="0">
                <a:solidFill>
                  <a:schemeClr val="bg2"/>
                </a:solidFill>
              </a:rPr>
              <a:t>905-279-5057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We can guide you through the programs  that will help your councils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We can offer membership training.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We can offer incentives that will help your councils to grow </a:t>
            </a:r>
          </a:p>
        </p:txBody>
      </p:sp>
    </p:spTree>
    <p:extLst>
      <p:ext uri="{BB962C8B-B14F-4D97-AF65-F5344CB8AC3E}">
        <p14:creationId xmlns:p14="http://schemas.microsoft.com/office/powerpoint/2010/main" val="304429147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bg2"/>
                </a:solidFill>
              </a:rPr>
              <a:t>How can we help you?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(cont’d)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5" name="TextBox 4"/>
          <p:cNvSpPr txBox="1"/>
          <p:nvPr/>
        </p:nvSpPr>
        <p:spPr>
          <a:xfrm>
            <a:off x="3563888" y="1196752"/>
            <a:ext cx="5400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2"/>
                </a:solidFill>
              </a:rPr>
              <a:t>RESOURCES</a:t>
            </a:r>
            <a:br>
              <a:rPr lang="en-CA" sz="2400" dirty="0">
                <a:solidFill>
                  <a:schemeClr val="bg2"/>
                </a:solidFill>
              </a:rPr>
            </a:b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WEBSITE – kofcmembership.com</a:t>
            </a:r>
          </a:p>
          <a:p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NEWSLETTER – The Membership News will be published regularly with guest columnists, tips on recruitment, etc.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MEMBERSHIP TRAINING – How to conduct a membership drive, preparing effective pulpit announcements, etc.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MEMBERSHIP TEAM – assist you with your parish membership drives. y to do and gives thanks to our Clergy that is well deserved. This is not done as often as it should be. 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MEMBERSHIP INFORMATION OFFICER</a:t>
            </a:r>
          </a:p>
        </p:txBody>
      </p:sp>
    </p:spTree>
    <p:extLst>
      <p:ext uri="{BB962C8B-B14F-4D97-AF65-F5344CB8AC3E}">
        <p14:creationId xmlns:p14="http://schemas.microsoft.com/office/powerpoint/2010/main" val="5572851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Why do we need new Members?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6" name="TextBox 5"/>
          <p:cNvSpPr txBox="1"/>
          <p:nvPr/>
        </p:nvSpPr>
        <p:spPr>
          <a:xfrm>
            <a:off x="3635896" y="1700808"/>
            <a:ext cx="51125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A strong membership makes for a strong Council.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It helps keep a Council vibrant. New members bring new ideas.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It allows a Council to continue doing the good works that it does for both the community and the Church.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It provides for future viability of the Council.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53669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Where can we find new members?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6" name="TextBox 5"/>
          <p:cNvSpPr txBox="1"/>
          <p:nvPr/>
        </p:nvSpPr>
        <p:spPr>
          <a:xfrm>
            <a:off x="3982608" y="314096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Family, Friends, Parishioners, Co-Workers Squires, Council Events, Community Events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3604" y="2204864"/>
            <a:ext cx="4337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Everywhere</a:t>
            </a:r>
          </a:p>
        </p:txBody>
      </p:sp>
      <p:pic>
        <p:nvPicPr>
          <p:cNvPr id="5122" name="Picture 2" descr="C:\Users\Lazer\AppData\Local\Microsoft\Windows\Temporary Internet Files\Content.IE5\NJM98E2Q\MP9004230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36940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Lazer\AppData\Local\Microsoft\Windows\Temporary Internet Files\Content.IE5\J2X3ZQAD\MC90043605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927" y="188640"/>
            <a:ext cx="1546225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Lazer\AppData\Local\Microsoft\Windows\Temporary Internet Files\Content.IE5\J2X3ZQAD\MC9003838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69018"/>
            <a:ext cx="905256" cy="50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Lazer\AppData\Local\Microsoft\Windows\Temporary Internet Files\Content.IE5\J2X3ZQAD\MC90003002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7" y="3861048"/>
            <a:ext cx="1434694" cy="128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92" y="5451226"/>
            <a:ext cx="1313688" cy="1347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86" y="385018"/>
            <a:ext cx="673612" cy="16386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812" y="3859472"/>
            <a:ext cx="2278676" cy="159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633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What brings new members to us?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6" name="TextBox 5"/>
          <p:cNvSpPr txBox="1"/>
          <p:nvPr/>
        </p:nvSpPr>
        <p:spPr>
          <a:xfrm>
            <a:off x="3635896" y="1700808"/>
            <a:ext cx="511256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Benefits to our members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Our Insurance Program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Our pastors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Our wives, families and friends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sz="2800" dirty="0">
                <a:solidFill>
                  <a:schemeClr val="bg2"/>
                </a:solidFill>
                <a:latin typeface="Accent" pitchFamily="2" charset="0"/>
              </a:rPr>
              <a:t>Our Programs!!!!!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739020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How do we attract new members?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6" name="TextBox 5"/>
          <p:cNvSpPr txBox="1"/>
          <p:nvPr/>
        </p:nvSpPr>
        <p:spPr>
          <a:xfrm>
            <a:off x="3635896" y="1700808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2"/>
                </a:solidFill>
              </a:rPr>
              <a:t>Through our activities…</a:t>
            </a:r>
            <a:br>
              <a:rPr lang="en-CA" sz="2400" dirty="0">
                <a:solidFill>
                  <a:schemeClr val="bg2"/>
                </a:solidFill>
              </a:rPr>
            </a:br>
            <a:br>
              <a:rPr lang="en-CA" sz="2400" dirty="0">
                <a:solidFill>
                  <a:schemeClr val="bg2"/>
                </a:solidFill>
              </a:rPr>
            </a:br>
            <a:r>
              <a:rPr lang="en-CA" sz="2400" dirty="0">
                <a:solidFill>
                  <a:schemeClr val="bg2"/>
                </a:solidFill>
              </a:rPr>
              <a:t>Family Activities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sz="2400" dirty="0">
                <a:solidFill>
                  <a:schemeClr val="bg2"/>
                </a:solidFill>
              </a:rPr>
              <a:t>Church Activities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sz="2400" dirty="0">
                <a:solidFill>
                  <a:schemeClr val="bg2"/>
                </a:solidFill>
              </a:rPr>
              <a:t>Community Activities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sz="2400" dirty="0">
                <a:solidFill>
                  <a:schemeClr val="bg2"/>
                </a:solidFill>
              </a:rPr>
              <a:t>Youth Activities</a:t>
            </a:r>
          </a:p>
          <a:p>
            <a:r>
              <a:rPr lang="en-CA" dirty="0">
                <a:solidFill>
                  <a:schemeClr val="bg2"/>
                </a:solidFill>
              </a:rPr>
              <a:t> 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sz="3600" dirty="0">
                <a:solidFill>
                  <a:schemeClr val="bg2"/>
                </a:solidFill>
              </a:rPr>
              <a:t>We are known by what we do.</a:t>
            </a:r>
          </a:p>
        </p:txBody>
      </p:sp>
    </p:spTree>
    <p:extLst>
      <p:ext uri="{BB962C8B-B14F-4D97-AF65-F5344CB8AC3E}">
        <p14:creationId xmlns:p14="http://schemas.microsoft.com/office/powerpoint/2010/main" val="41834629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Where do we need to go from here?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347864" y="1844824"/>
            <a:ext cx="57961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Forward….we need to realize that programs and membership work hand in hand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In fact…..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sz="2800" b="1" dirty="0">
                <a:solidFill>
                  <a:schemeClr val="bg2"/>
                </a:solidFill>
                <a:effectLst>
                  <a:reflection stA="45000" dist="50800" dir="5400000" sy="-100000" algn="bl" rotWithShape="0"/>
                </a:effectLst>
              </a:rPr>
              <a:t>Programs Reflect Membership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And 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sz="2800" b="1" dirty="0">
                <a:solidFill>
                  <a:schemeClr val="bg2"/>
                </a:solidFill>
                <a:effectLst>
                  <a:reflection stA="45000" dist="50800" dir="5400000" sy="-100000" algn="bl" rotWithShape="0"/>
                </a:effectLst>
              </a:rPr>
              <a:t>Membership Reflects Programs</a:t>
            </a:r>
          </a:p>
        </p:txBody>
      </p:sp>
    </p:spTree>
    <p:extLst>
      <p:ext uri="{BB962C8B-B14F-4D97-AF65-F5344CB8AC3E}">
        <p14:creationId xmlns:p14="http://schemas.microsoft.com/office/powerpoint/2010/main" val="15297496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Programs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6" name="TextBox 5"/>
          <p:cNvSpPr txBox="1"/>
          <p:nvPr/>
        </p:nvSpPr>
        <p:spPr>
          <a:xfrm>
            <a:off x="3635896" y="1700808"/>
            <a:ext cx="51125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Our programs are the basis of what we do, who we are,  and how we show the world what the Knights of Columbus can be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sz="2400" dirty="0">
                <a:solidFill>
                  <a:schemeClr val="bg2"/>
                </a:solidFill>
              </a:rPr>
              <a:t>Faith In Action…</a:t>
            </a:r>
          </a:p>
          <a:p>
            <a:r>
              <a:rPr lang="en-CA" dirty="0">
                <a:solidFill>
                  <a:schemeClr val="bg2"/>
                </a:solidFill>
              </a:rPr>
              <a:t> </a:t>
            </a:r>
          </a:p>
          <a:p>
            <a:r>
              <a:rPr lang="en-CA" sz="2000" dirty="0">
                <a:solidFill>
                  <a:schemeClr val="bg2"/>
                </a:solidFill>
              </a:rPr>
              <a:t>Faith</a:t>
            </a:r>
          </a:p>
          <a:p>
            <a:r>
              <a:rPr lang="en-CA" dirty="0">
                <a:solidFill>
                  <a:schemeClr val="bg2"/>
                </a:solidFill>
              </a:rPr>
              <a:t> </a:t>
            </a:r>
          </a:p>
          <a:p>
            <a:r>
              <a:rPr lang="en-CA" sz="2000" dirty="0">
                <a:solidFill>
                  <a:schemeClr val="bg2"/>
                </a:solidFill>
              </a:rPr>
              <a:t>Community</a:t>
            </a:r>
          </a:p>
          <a:p>
            <a:r>
              <a:rPr lang="en-CA" dirty="0">
                <a:solidFill>
                  <a:schemeClr val="bg2"/>
                </a:solidFill>
              </a:rPr>
              <a:t>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sz="2000" dirty="0">
                <a:solidFill>
                  <a:schemeClr val="bg2"/>
                </a:solidFill>
              </a:rPr>
              <a:t>Family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sz="2000" dirty="0">
                <a:solidFill>
                  <a:schemeClr val="bg2"/>
                </a:solidFill>
              </a:rPr>
              <a:t>Life</a:t>
            </a:r>
            <a:endParaRPr lang="en-CA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426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bg2"/>
                </a:solidFill>
              </a:rPr>
              <a:t>When should we begin recruiting new members?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6" name="TextBox 5"/>
          <p:cNvSpPr txBox="1"/>
          <p:nvPr/>
        </p:nvSpPr>
        <p:spPr>
          <a:xfrm>
            <a:off x="3609074" y="1710590"/>
            <a:ext cx="51125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2"/>
                </a:solidFill>
              </a:rPr>
              <a:t>Now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Is your council closed for the summer?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Online membership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>
                <a:solidFill>
                  <a:schemeClr val="bg2"/>
                </a:solidFill>
              </a:rPr>
              <a:t>Is your council operating but no First Degree in the area.</a:t>
            </a:r>
          </a:p>
          <a:p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First Degree video at your General Meeting. Follow this up with taking your new member to the next First Degree (team) in your area. </a:t>
            </a:r>
          </a:p>
          <a:p>
            <a:r>
              <a:rPr lang="en-CA" dirty="0">
                <a:solidFill>
                  <a:schemeClr val="bg2"/>
                </a:solidFill>
              </a:rPr>
              <a:t> </a:t>
            </a:r>
          </a:p>
          <a:p>
            <a:r>
              <a:rPr lang="en-CA" dirty="0">
                <a:solidFill>
                  <a:schemeClr val="bg2"/>
                </a:solidFill>
              </a:rPr>
              <a:t>Recruitment…7 days a week, 365 days a year.</a:t>
            </a:r>
          </a:p>
        </p:txBody>
      </p:sp>
    </p:spTree>
    <p:extLst>
      <p:ext uri="{BB962C8B-B14F-4D97-AF65-F5344CB8AC3E}">
        <p14:creationId xmlns:p14="http://schemas.microsoft.com/office/powerpoint/2010/main" val="33056490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2"/>
                </a:solidFill>
              </a:rPr>
              <a:t>Recruitment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24248" cy="1524248"/>
          </a:xfrm>
        </p:spPr>
      </p:pic>
      <p:sp>
        <p:nvSpPr>
          <p:cNvPr id="3" name="TextBox 2"/>
          <p:cNvSpPr txBox="1"/>
          <p:nvPr/>
        </p:nvSpPr>
        <p:spPr>
          <a:xfrm>
            <a:off x="3779912" y="1844824"/>
            <a:ext cx="51125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bg2"/>
                </a:solidFill>
              </a:rPr>
              <a:t>MEMBERSHIP DRIVES</a:t>
            </a:r>
          </a:p>
          <a:p>
            <a:endParaRPr lang="en-CA" b="1" dirty="0">
              <a:solidFill>
                <a:schemeClr val="bg2"/>
              </a:solidFill>
            </a:endParaRPr>
          </a:p>
          <a:p>
            <a:r>
              <a:rPr lang="en-CA" b="1" dirty="0">
                <a:solidFill>
                  <a:schemeClr val="bg2"/>
                </a:solidFill>
              </a:rPr>
              <a:t>OPEN HOUSE/INFORMATION NIGHT</a:t>
            </a:r>
          </a:p>
          <a:p>
            <a:endParaRPr lang="en-CA" b="1" dirty="0">
              <a:solidFill>
                <a:schemeClr val="bg2"/>
              </a:solidFill>
            </a:endParaRPr>
          </a:p>
          <a:p>
            <a:r>
              <a:rPr lang="en-CA" b="1" dirty="0">
                <a:solidFill>
                  <a:schemeClr val="bg2"/>
                </a:solidFill>
              </a:rPr>
              <a:t>COUNCIL PROGRAMS/EVENTS</a:t>
            </a:r>
          </a:p>
          <a:p>
            <a:endParaRPr lang="en-CA" b="1" dirty="0">
              <a:solidFill>
                <a:schemeClr val="bg2"/>
              </a:solidFill>
            </a:endParaRPr>
          </a:p>
          <a:p>
            <a:r>
              <a:rPr lang="en-CA" b="1" dirty="0">
                <a:solidFill>
                  <a:schemeClr val="bg2"/>
                </a:solidFill>
              </a:rPr>
              <a:t>ONLINE MEMBERSHIP</a:t>
            </a:r>
          </a:p>
          <a:p>
            <a:endParaRPr lang="en-CA" b="1" dirty="0">
              <a:solidFill>
                <a:schemeClr val="bg2"/>
              </a:solidFill>
            </a:endParaRPr>
          </a:p>
          <a:p>
            <a:r>
              <a:rPr lang="en-CA" b="1" dirty="0">
                <a:solidFill>
                  <a:schemeClr val="bg2"/>
                </a:solidFill>
              </a:rPr>
              <a:t>SPONSORSHIP (Proposer/Mentor)</a:t>
            </a:r>
          </a:p>
          <a:p>
            <a:endParaRPr lang="en-CA" b="1" dirty="0">
              <a:solidFill>
                <a:schemeClr val="bg2"/>
              </a:solidFill>
            </a:endParaRPr>
          </a:p>
          <a:p>
            <a:r>
              <a:rPr lang="en-CA" b="1" dirty="0">
                <a:solidFill>
                  <a:schemeClr val="bg2"/>
                </a:solidFill>
              </a:rPr>
              <a:t>FIRST DEGREE AT GENERAL MEETING </a:t>
            </a:r>
            <a:br>
              <a:rPr lang="en-CA" b="1" dirty="0">
                <a:solidFill>
                  <a:schemeClr val="bg2"/>
                </a:solidFill>
              </a:rPr>
            </a:br>
            <a:r>
              <a:rPr lang="en-CA" b="1" dirty="0">
                <a:solidFill>
                  <a:schemeClr val="bg2"/>
                </a:solidFill>
              </a:rPr>
              <a:t>(video or read the roles)</a:t>
            </a:r>
            <a:br>
              <a:rPr lang="en-CA" b="1" dirty="0">
                <a:solidFill>
                  <a:schemeClr val="bg2"/>
                </a:solidFill>
              </a:rPr>
            </a:br>
            <a:endParaRPr lang="en-CA" b="1" dirty="0">
              <a:solidFill>
                <a:schemeClr val="bg2"/>
              </a:solidFill>
            </a:endParaRPr>
          </a:p>
          <a:p>
            <a:r>
              <a:rPr lang="en-CA" b="1" dirty="0">
                <a:solidFill>
                  <a:schemeClr val="bg2"/>
                </a:solidFill>
              </a:rPr>
              <a:t>FIRST DEGREE IN YOUR AREA</a:t>
            </a:r>
            <a:br>
              <a:rPr lang="en-CA" b="1" dirty="0">
                <a:solidFill>
                  <a:schemeClr val="bg2"/>
                </a:solidFill>
              </a:rPr>
            </a:br>
            <a:r>
              <a:rPr lang="en-CA" b="1" dirty="0">
                <a:solidFill>
                  <a:schemeClr val="bg2"/>
                </a:solidFill>
              </a:rPr>
              <a:t>(conducted by a First Degree Team)</a:t>
            </a:r>
          </a:p>
        </p:txBody>
      </p:sp>
    </p:spTree>
    <p:extLst>
      <p:ext uri="{BB962C8B-B14F-4D97-AF65-F5344CB8AC3E}">
        <p14:creationId xmlns:p14="http://schemas.microsoft.com/office/powerpoint/2010/main" val="30083722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Custom 3">
      <a:dk1>
        <a:srgbClr val="F8F8F8"/>
      </a:dk1>
      <a:lt1>
        <a:sysClr val="window" lastClr="FFFFFF"/>
      </a:lt1>
      <a:dk2>
        <a:srgbClr val="000000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919191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478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Accent</vt:lpstr>
      <vt:lpstr>Rockwell</vt:lpstr>
      <vt:lpstr>Wingdings</vt:lpstr>
      <vt:lpstr>Kilter</vt:lpstr>
      <vt:lpstr>Membership in Ontario</vt:lpstr>
      <vt:lpstr>Why do we need new Members?</vt:lpstr>
      <vt:lpstr>Where can we find new members?</vt:lpstr>
      <vt:lpstr>What brings new members to us?</vt:lpstr>
      <vt:lpstr>How do we attract new members?</vt:lpstr>
      <vt:lpstr>Where do we need to go from here?</vt:lpstr>
      <vt:lpstr>Programs</vt:lpstr>
      <vt:lpstr>When should we begin recruiting new members?</vt:lpstr>
      <vt:lpstr>Recruitment</vt:lpstr>
      <vt:lpstr>Recruitment (cont’d)</vt:lpstr>
      <vt:lpstr>Incentives</vt:lpstr>
      <vt:lpstr>Our Goals</vt:lpstr>
      <vt:lpstr>Challenge your councils!</vt:lpstr>
      <vt:lpstr>Questions and Feedback</vt:lpstr>
      <vt:lpstr>How can we help you?</vt:lpstr>
      <vt:lpstr>How can we help you? (cont’d)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in Ontario</dc:title>
  <dc:creator>Lazer</dc:creator>
  <cp:lastModifiedBy>Denis La Salle</cp:lastModifiedBy>
  <cp:revision>51</cp:revision>
  <dcterms:created xsi:type="dcterms:W3CDTF">2013-06-30T15:39:18Z</dcterms:created>
  <dcterms:modified xsi:type="dcterms:W3CDTF">2019-07-03T16:08:18Z</dcterms:modified>
</cp:coreProperties>
</file>